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88" r:id="rId5"/>
    <p:sldId id="26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9" r:id="rId15"/>
    <p:sldId id="270" r:id="rId16"/>
    <p:sldId id="271" r:id="rId17"/>
    <p:sldId id="272" r:id="rId18"/>
    <p:sldId id="281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6" r:id="rId27"/>
    <p:sldId id="287" r:id="rId28"/>
    <p:sldId id="282" r:id="rId29"/>
    <p:sldId id="285" r:id="rId30"/>
    <p:sldId id="283" r:id="rId31"/>
    <p:sldId id="284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ladyslaw Majewski" initials="W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C803F-EBA1-4626-AFEC-9FDFE389DABE}" type="datetimeFigureOut">
              <a:rPr lang="en-US" smtClean="0"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027F-AB03-4965-BF85-69A0A1D76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033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C803F-EBA1-4626-AFEC-9FDFE389DABE}" type="datetimeFigureOut">
              <a:rPr lang="en-US" smtClean="0"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027F-AB03-4965-BF85-69A0A1D76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71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C803F-EBA1-4626-AFEC-9FDFE389DABE}" type="datetimeFigureOut">
              <a:rPr lang="en-US" smtClean="0"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027F-AB03-4965-BF85-69A0A1D76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02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C803F-EBA1-4626-AFEC-9FDFE389DABE}" type="datetimeFigureOut">
              <a:rPr lang="en-US" smtClean="0"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027F-AB03-4965-BF85-69A0A1D76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44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C803F-EBA1-4626-AFEC-9FDFE389DABE}" type="datetimeFigureOut">
              <a:rPr lang="en-US" smtClean="0"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027F-AB03-4965-BF85-69A0A1D76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658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C803F-EBA1-4626-AFEC-9FDFE389DABE}" type="datetimeFigureOut">
              <a:rPr lang="en-US" smtClean="0"/>
              <a:t>4/15/2015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027F-AB03-4965-BF85-69A0A1D76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934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C803F-EBA1-4626-AFEC-9FDFE389DABE}" type="datetimeFigureOut">
              <a:rPr lang="en-US" smtClean="0"/>
              <a:t>4/15/2015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027F-AB03-4965-BF85-69A0A1D76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996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C803F-EBA1-4626-AFEC-9FDFE389DABE}" type="datetimeFigureOut">
              <a:rPr lang="en-US" smtClean="0"/>
              <a:t>4/15/2015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027F-AB03-4965-BF85-69A0A1D76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225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C803F-EBA1-4626-AFEC-9FDFE389DABE}" type="datetimeFigureOut">
              <a:rPr lang="en-US" smtClean="0"/>
              <a:t>4/15/2015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027F-AB03-4965-BF85-69A0A1D76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504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C803F-EBA1-4626-AFEC-9FDFE389DABE}" type="datetimeFigureOut">
              <a:rPr lang="en-US" smtClean="0"/>
              <a:t>4/15/2015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027F-AB03-4965-BF85-69A0A1D76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77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C803F-EBA1-4626-AFEC-9FDFE389DABE}" type="datetimeFigureOut">
              <a:rPr lang="en-US" smtClean="0"/>
              <a:t>4/15/2015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C027F-AB03-4965-BF85-69A0A1D76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8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C803F-EBA1-4626-AFEC-9FDFE389DABE}" type="datetimeFigureOut">
              <a:rPr lang="en-US" smtClean="0"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C027F-AB03-4965-BF85-69A0A1D76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151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Quantum correlations.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752600"/>
          </a:xfrm>
        </p:spPr>
        <p:txBody>
          <a:bodyPr/>
          <a:lstStyle/>
          <a:p>
            <a:r>
              <a:rPr lang="en-US" i="1" dirty="0" smtClean="0"/>
              <a:t>Adam W. </a:t>
            </a:r>
            <a:r>
              <a:rPr lang="en-US" i="1" dirty="0" err="1" smtClean="0"/>
              <a:t>Majewski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62327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n-US" dirty="0" smtClean="0"/>
              <a:t>How to subtract classical correlations from general correlations?</a:t>
            </a:r>
          </a:p>
          <a:p>
            <a:r>
              <a:rPr lang="en-US" dirty="0" smtClean="0"/>
              <a:t>How to carry out a characterization of strong quantum correlations?</a:t>
            </a:r>
          </a:p>
          <a:p>
            <a:r>
              <a:rPr lang="en-US" sz="2800" i="1" dirty="0" smtClean="0"/>
              <a:t>The last question is very important for quantum computations.</a:t>
            </a:r>
            <a:endParaRPr lang="en-US" sz="2800" i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400" i="1" u="sng" dirty="0" smtClean="0"/>
              <a:t>What should be taken into account?</a:t>
            </a:r>
            <a:endParaRPr lang="en-US" sz="2400" i="1" u="sng" dirty="0"/>
          </a:p>
        </p:txBody>
      </p:sp>
    </p:spTree>
    <p:extLst>
      <p:ext uri="{BB962C8B-B14F-4D97-AF65-F5344CB8AC3E}">
        <p14:creationId xmlns:p14="http://schemas.microsoft.com/office/powerpoint/2010/main" val="14001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 smtClean="0"/>
              <a:t>How to this end?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One starts with classical probability theory: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 rules of probability calculus,</a:t>
            </a:r>
          </a:p>
          <a:p>
            <a:r>
              <a:rPr lang="en-US" dirty="0" smtClean="0"/>
              <a:t>(ii) </a:t>
            </a:r>
            <a:r>
              <a:rPr lang="en-US" dirty="0"/>
              <a:t>i</a:t>
            </a:r>
            <a:r>
              <a:rPr lang="en-US" dirty="0" smtClean="0"/>
              <a:t>ndependence, correlations are well established concepts,</a:t>
            </a:r>
          </a:p>
          <a:p>
            <a:r>
              <a:rPr lang="en-US" dirty="0" smtClean="0"/>
              <a:t>(iii) some features on measures should be given: Riemann’s approximations, product structures,</a:t>
            </a:r>
          </a:p>
          <a:p>
            <a:r>
              <a:rPr lang="en-US" dirty="0" smtClean="0"/>
              <a:t>(iv) a probability measure </a:t>
            </a:r>
            <a:r>
              <a:rPr lang="en-US" sz="2800" i="1" dirty="0" smtClean="0"/>
              <a:t>versus</a:t>
            </a:r>
            <a:r>
              <a:rPr lang="en-US" sz="2800" dirty="0" smtClean="0"/>
              <a:t> a state of a system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72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Riemann approximations:</a:t>
            </a:r>
            <a:endParaRPr lang="en-US" sz="24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2362200"/>
            <a:ext cx="3657600" cy="3657600"/>
          </a:xfrm>
        </p:spPr>
      </p:pic>
    </p:spTree>
    <p:extLst>
      <p:ext uri="{BB962C8B-B14F-4D97-AF65-F5344CB8AC3E}">
        <p14:creationId xmlns:p14="http://schemas.microsoft.com/office/powerpoint/2010/main" val="73171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Composite (compound) systems.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A composite system can be decomposed into its subsystems,</a:t>
            </a:r>
          </a:p>
          <a:p>
            <a:r>
              <a:rPr lang="en-US" dirty="0" smtClean="0"/>
              <a:t>Conversely,  individual subsystems can be combined to give overall composite system.</a:t>
            </a:r>
          </a:p>
          <a:p>
            <a:r>
              <a:rPr lang="en-US" dirty="0" smtClean="0"/>
              <a:t>A composite system consisting of two subsystem will be called </a:t>
            </a:r>
            <a:r>
              <a:rPr lang="en-US" b="1" u="sng" dirty="0" smtClean="0"/>
              <a:t>bipartite system.</a:t>
            </a:r>
            <a:endParaRPr lang="en-US" dirty="0" smtClean="0"/>
          </a:p>
          <a:p>
            <a:r>
              <a:rPr lang="en-US" dirty="0" smtClean="0"/>
              <a:t>Two point correlations functions are playing important role;  an example: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</a:t>
            </a:r>
            <a:r>
              <a:rPr lang="en-US" i="1" dirty="0" smtClean="0"/>
              <a:t>C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/>
              <a:t>)=⟨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 ′ +</a:t>
            </a:r>
            <a:r>
              <a:rPr lang="en-US" i="1" dirty="0"/>
              <a:t>x</a:t>
            </a:r>
            <a:r>
              <a:rPr lang="en-US" dirty="0"/>
              <a:t>)</a:t>
            </a: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 ′ )⟩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9601200" y="4572000"/>
            <a:ext cx="7620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987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 smtClean="0"/>
              <a:t>Classical correlation functions.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basic goal of this  part of our lectures is to provide a general form of two point (classical) correlation functions.</a:t>
            </a:r>
          </a:p>
          <a:p>
            <a:r>
              <a:rPr lang="en-US" dirty="0" smtClean="0"/>
              <a:t>This  result is of </a:t>
            </a:r>
            <a:r>
              <a:rPr lang="en-US" u="sng" dirty="0" smtClean="0"/>
              <a:t>paramount </a:t>
            </a:r>
            <a:r>
              <a:rPr lang="en-US" dirty="0" smtClean="0"/>
              <a:t>importance  for understanding the nature of bipartite correlations!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27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dirty="0" smtClean="0"/>
              <a:t>Rules for quantization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 Quantization; what should be explained:</a:t>
            </a:r>
          </a:p>
          <a:p>
            <a:r>
              <a:rPr lang="en-US" dirty="0"/>
              <a:t>q</a:t>
            </a:r>
            <a:r>
              <a:rPr lang="en-US" dirty="0" smtClean="0"/>
              <a:t>uantization of a system,</a:t>
            </a:r>
          </a:p>
          <a:p>
            <a:r>
              <a:rPr lang="en-US" dirty="0"/>
              <a:t>q</a:t>
            </a:r>
            <a:r>
              <a:rPr lang="en-US" dirty="0" smtClean="0"/>
              <a:t>uantization of composite systems,</a:t>
            </a:r>
          </a:p>
          <a:p>
            <a:r>
              <a:rPr lang="en-US" dirty="0"/>
              <a:t>q</a:t>
            </a:r>
            <a:r>
              <a:rPr lang="en-US" dirty="0" smtClean="0"/>
              <a:t>uantization of probability calculus,</a:t>
            </a:r>
          </a:p>
          <a:p>
            <a:r>
              <a:rPr lang="en-US" dirty="0" smtClean="0"/>
              <a:t>Also one needs to understand why finite dimensional systems are only toy models in quantum theory,</a:t>
            </a:r>
          </a:p>
          <a:p>
            <a:r>
              <a:rPr lang="en-US" dirty="0" smtClean="0"/>
              <a:t>And, necessity for abstract mathematical tools.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92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 smtClean="0"/>
              <a:t>Observables and states.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1752600"/>
            <a:ext cx="4876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Observables are represented by operators, while (pure) states by vectors (all on a Hilbert space) - </a:t>
            </a:r>
            <a:r>
              <a:rPr lang="en-US" i="1" dirty="0"/>
              <a:t>t</a:t>
            </a:r>
            <a:r>
              <a:rPr lang="en-US" i="1" dirty="0" smtClean="0"/>
              <a:t>he first course in Quantum Mechanics</a:t>
            </a:r>
            <a:r>
              <a:rPr lang="en-US" dirty="0" smtClean="0"/>
              <a:t>. This should be and this will be generalized. Otherwise, it is impossible to get a general theory!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3733800"/>
            <a:ext cx="2286000" cy="1685925"/>
          </a:xfrm>
        </p:spPr>
      </p:pic>
      <p:sp>
        <p:nvSpPr>
          <p:cNvPr id="7" name="TextBox 6"/>
          <p:cNvSpPr txBox="1"/>
          <p:nvPr/>
        </p:nvSpPr>
        <p:spPr>
          <a:xfrm>
            <a:off x="3657600" y="5791200"/>
            <a:ext cx="1173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Paul Dirac.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35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763" y="304800"/>
            <a:ext cx="8229600" cy="1143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 smtClean="0"/>
              <a:t>Tensor products.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524000" y="1905000"/>
            <a:ext cx="457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The general idea of tensor product is given by: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" y="5486400"/>
            <a:ext cx="86876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Quantum mechanics as well as the theory of composite systems demand  generalizations.</a:t>
            </a:r>
          </a:p>
          <a:p>
            <a:r>
              <a:rPr lang="en-US" dirty="0" smtClean="0"/>
              <a:t>The necessity for the employment of more abstract tools (algebras, </a:t>
            </a:r>
            <a:r>
              <a:rPr lang="en-US" dirty="0" err="1" smtClean="0"/>
              <a:t>Banach</a:t>
            </a:r>
            <a:r>
              <a:rPr lang="en-US" dirty="0" smtClean="0"/>
              <a:t> spaces) . </a:t>
            </a:r>
          </a:p>
          <a:p>
            <a:r>
              <a:rPr lang="en-US" dirty="0" smtClean="0"/>
              <a:t>Consequently, also a more general theory of tensor products will be necessary.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5175" y="2958306"/>
            <a:ext cx="2533650" cy="1809750"/>
          </a:xfrm>
        </p:spPr>
      </p:pic>
    </p:spTree>
    <p:extLst>
      <p:ext uri="{BB962C8B-B14F-4D97-AF65-F5344CB8AC3E}">
        <p14:creationId xmlns:p14="http://schemas.microsoft.com/office/powerpoint/2010/main" val="61049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Mathematical tools: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general quantum system (atom, quantum field) demands abstract description, for example: Haag-Kastler approach.</a:t>
            </a:r>
          </a:p>
          <a:p>
            <a:r>
              <a:rPr lang="en-US" dirty="0" smtClean="0"/>
              <a:t>Vacuum exhibits quantum correlations.</a:t>
            </a:r>
          </a:p>
          <a:p>
            <a:r>
              <a:rPr lang="en-US" dirty="0" smtClean="0"/>
              <a:t>Even to define entanglement of mixed states (density matrices) specific constructions of tensor product will be necessary.</a:t>
            </a:r>
          </a:p>
          <a:p>
            <a:r>
              <a:rPr lang="en-US" dirty="0" smtClean="0"/>
              <a:t>All that tools will be given.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81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400" dirty="0" smtClean="0"/>
              <a:t>Toy models.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Toy models are employing to make simpler the modeling of a complex physical systems while preserving at least few essential features of a system.</a:t>
            </a:r>
          </a:p>
          <a:p>
            <a:r>
              <a:rPr lang="en-US" dirty="0" smtClean="0"/>
              <a:t>Example: </a:t>
            </a:r>
            <a:r>
              <a:rPr lang="en-US" dirty="0" err="1" smtClean="0"/>
              <a:t>Qubits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Within the scheme of finite dimensional models, </a:t>
            </a:r>
            <a:r>
              <a:rPr lang="en-US" i="1" u="sng" dirty="0" smtClean="0"/>
              <a:t>quantization can not be done</a:t>
            </a:r>
            <a:r>
              <a:rPr lang="en-US" dirty="0" smtClean="0"/>
              <a:t>!</a:t>
            </a:r>
            <a:endParaRPr lang="en-US" dirty="0"/>
          </a:p>
          <a:p>
            <a:r>
              <a:rPr lang="en-US" dirty="0" smtClean="0"/>
              <a:t>Toy models can lead to false statements!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91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2200" i="1" dirty="0" smtClean="0">
                <a:solidFill>
                  <a:srgbClr val="0070C0"/>
                </a:solidFill>
              </a:rPr>
              <a:t> Quantum entanglement.</a:t>
            </a:r>
            <a:endParaRPr lang="en-US" sz="2200" i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4038600"/>
            <a:ext cx="693420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Ghhjhjj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3" name="Picture 2" descr="http://1.bp.blogspot.com/_4lPm2NTF7y0/S-HjQ-0-gFI/AAAAAAAAAiQ/Kcm0GDZYQcA/s320/quantum+entangleme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447925"/>
            <a:ext cx="2676525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09600" y="1739153"/>
            <a:ext cx="8229600" cy="45259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b"/>
          <a:lstStyle/>
          <a:p>
            <a:pPr marL="0" indent="0">
              <a:buNone/>
            </a:pPr>
            <a:r>
              <a:rPr lang="en-US" dirty="0" smtClean="0"/>
              <a:t>Quantum entanglement is a phenomenon that occurs when particles (subsystems) are generated in ways that the </a:t>
            </a:r>
            <a:r>
              <a:rPr lang="en-US" b="1" dirty="0" smtClean="0"/>
              <a:t>quantum state</a:t>
            </a:r>
          </a:p>
          <a:p>
            <a:pPr marL="0" indent="0">
              <a:buNone/>
            </a:pPr>
            <a:r>
              <a:rPr lang="en-US" dirty="0" smtClean="0"/>
              <a:t>of each particle can not be described independently ; BUT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4434" y="2080892"/>
            <a:ext cx="2709332" cy="1463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85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An example of a ``toy = simplified’’ model:</a:t>
            </a:r>
            <a:endParaRPr lang="en-US" sz="24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229" y="1600200"/>
            <a:ext cx="6271542" cy="4525963"/>
          </a:xfrm>
        </p:spPr>
      </p:pic>
    </p:spTree>
    <p:extLst>
      <p:ext uri="{BB962C8B-B14F-4D97-AF65-F5344CB8AC3E}">
        <p14:creationId xmlns:p14="http://schemas.microsoft.com/office/powerpoint/2010/main" val="25083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400" dirty="0" smtClean="0"/>
              <a:t>Decomposition theory.</a:t>
            </a:r>
            <a:endParaRPr lang="en-US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981200"/>
            <a:ext cx="8229600" cy="4525963"/>
          </a:xfrm>
        </p:spPr>
        <p:txBody>
          <a:bodyPr/>
          <a:lstStyle/>
          <a:p>
            <a:r>
              <a:rPr lang="en-US" dirty="0" smtClean="0"/>
              <a:t> How a state can be represented?</a:t>
            </a:r>
          </a:p>
          <a:p>
            <a:r>
              <a:rPr lang="en-US" dirty="0" smtClean="0"/>
              <a:t>Can a decomposition be used? What it is?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3276600"/>
            <a:ext cx="4617882" cy="329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33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Decomposition theory.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 there are two basic types of convex sets:</a:t>
            </a:r>
          </a:p>
          <a:p>
            <a:r>
              <a:rPr lang="en-US" dirty="0" smtClean="0"/>
              <a:t>Family of (all) classical states of a system is a simplex:</a:t>
            </a:r>
          </a:p>
          <a:p>
            <a:r>
              <a:rPr lang="en-US" dirty="0" smtClean="0"/>
              <a:t>Examples of simplexes: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724400"/>
            <a:ext cx="3505200" cy="82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49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Decomposition theory.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97685"/>
            <a:ext cx="8229600" cy="4525963"/>
          </a:xfrm>
        </p:spPr>
        <p:txBody>
          <a:bodyPr/>
          <a:lstStyle/>
          <a:p>
            <a:r>
              <a:rPr lang="en-US" dirty="0" smtClean="0"/>
              <a:t>Family of (all) quantum states of a (quantum) system has not such form!</a:t>
            </a:r>
          </a:p>
          <a:p>
            <a:r>
              <a:rPr lang="en-US" dirty="0" smtClean="0"/>
              <a:t>A nice example of non simplex is given by a 2-dimensional ball: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098421" y="38100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43097" y="4876800"/>
            <a:ext cx="45106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Even, in 2-dimensional ball, one can see the non-uniqueness of a convex decomposition of non-</a:t>
            </a:r>
            <a:r>
              <a:rPr lang="en-US" dirty="0" err="1" smtClean="0"/>
              <a:t>extremal</a:t>
            </a:r>
            <a:r>
              <a:rPr lang="en-US" dirty="0" smtClean="0"/>
              <a:t> points!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6128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Quantum correlations.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Direct quantization of (classical) correlation coefficient </a:t>
            </a:r>
            <a:r>
              <a:rPr lang="en-US" dirty="0"/>
              <a:t> </a:t>
            </a:r>
            <a:r>
              <a:rPr lang="en-US" dirty="0" smtClean="0"/>
              <a:t>can be done, BUT </a:t>
            </a:r>
            <a:r>
              <a:rPr lang="en-US" i="1" dirty="0" smtClean="0"/>
              <a:t>this quantized coefficient  is not able to distinguish the difference between quantum and classical correlations.</a:t>
            </a:r>
          </a:p>
          <a:p>
            <a:r>
              <a:rPr lang="en-US" dirty="0" smtClean="0"/>
              <a:t>New definition of the quantum coefficient will be given!</a:t>
            </a:r>
          </a:p>
          <a:p>
            <a:r>
              <a:rPr lang="en-US" dirty="0" smtClean="0"/>
              <a:t>We will prove that the new coefficient has all necessary properties.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825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Quantum correlations.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this end we will use both the measure theory and decomposition theory.</a:t>
            </a:r>
          </a:p>
          <a:p>
            <a:r>
              <a:rPr lang="en-US" dirty="0" smtClean="0"/>
              <a:t>The satisfactory result is obtained for the C*-algebra case.</a:t>
            </a:r>
          </a:p>
          <a:p>
            <a:r>
              <a:rPr lang="en-US" dirty="0" smtClean="0"/>
              <a:t>Problems with mixed states.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987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Bell inequalities.</a:t>
            </a:r>
            <a:endParaRPr lang="en-US" sz="2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046257"/>
            <a:ext cx="8229600" cy="3633849"/>
          </a:xfrm>
        </p:spPr>
      </p:pic>
    </p:spTree>
    <p:extLst>
      <p:ext uri="{BB962C8B-B14F-4D97-AF65-F5344CB8AC3E}">
        <p14:creationId xmlns:p14="http://schemas.microsoft.com/office/powerpoint/2010/main" val="7472657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Bell inequalities.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Cor</a:t>
            </a:r>
            <a:r>
              <a:rPr lang="en-US" dirty="0" smtClean="0"/>
              <a:t>(</a:t>
            </a:r>
            <a:r>
              <a:rPr lang="en-US" dirty="0" err="1" smtClean="0"/>
              <a:t>a,c</a:t>
            </a:r>
            <a:r>
              <a:rPr lang="en-US" dirty="0" smtClean="0"/>
              <a:t>) – </a:t>
            </a:r>
            <a:r>
              <a:rPr lang="en-US" dirty="0" err="1" smtClean="0"/>
              <a:t>Cor</a:t>
            </a:r>
            <a:r>
              <a:rPr lang="en-US" dirty="0" smtClean="0"/>
              <a:t>(</a:t>
            </a:r>
            <a:r>
              <a:rPr lang="en-US" dirty="0" err="1" smtClean="0"/>
              <a:t>b,a</a:t>
            </a:r>
            <a:r>
              <a:rPr lang="en-US" dirty="0" smtClean="0"/>
              <a:t>) –</a:t>
            </a:r>
            <a:r>
              <a:rPr lang="en-US" dirty="0" err="1" smtClean="0"/>
              <a:t>Cor</a:t>
            </a:r>
            <a:r>
              <a:rPr lang="en-US" dirty="0" smtClean="0"/>
              <a:t>(</a:t>
            </a:r>
            <a:r>
              <a:rPr lang="en-US" dirty="0" err="1" smtClean="0"/>
              <a:t>b,c</a:t>
            </a:r>
            <a:r>
              <a:rPr lang="en-US" dirty="0" smtClean="0"/>
              <a:t>) is not larger than 1; classically!</a:t>
            </a:r>
          </a:p>
          <a:p>
            <a:r>
              <a:rPr lang="en-US" dirty="0" err="1" smtClean="0"/>
              <a:t>Cor</a:t>
            </a:r>
            <a:r>
              <a:rPr lang="en-US" dirty="0" smtClean="0"/>
              <a:t> - the correlations between measurements of the spins of pairs particles.</a:t>
            </a:r>
          </a:p>
          <a:p>
            <a:r>
              <a:rPr lang="en-US" dirty="0" err="1" smtClean="0"/>
              <a:t>a,b,c</a:t>
            </a:r>
            <a:r>
              <a:rPr lang="en-US" dirty="0" smtClean="0"/>
              <a:t>  refers to three arbitrary settings of two measurements.</a:t>
            </a:r>
          </a:p>
          <a:p>
            <a:r>
              <a:rPr lang="en-US" dirty="0" smtClean="0"/>
              <a:t>This is just a nice indicator of quantum correlations!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6787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Entanglement of Formation.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EoF</a:t>
            </a:r>
            <a:r>
              <a:rPr lang="en-US" dirty="0" smtClean="0"/>
              <a:t> is another measure of entanglement.</a:t>
            </a:r>
          </a:p>
          <a:p>
            <a:r>
              <a:rPr lang="en-US" dirty="0" smtClean="0"/>
              <a:t>This measure can use the entropy function </a:t>
            </a:r>
            <a:r>
              <a:rPr lang="en-US" dirty="0"/>
              <a:t>a</a:t>
            </a:r>
            <a:r>
              <a:rPr lang="en-US" dirty="0" smtClean="0"/>
              <a:t>nd </a:t>
            </a:r>
            <a:r>
              <a:rPr lang="en-US" dirty="0" err="1" smtClean="0"/>
              <a:t>EoF</a:t>
            </a:r>
            <a:r>
              <a:rPr lang="en-US" dirty="0" smtClean="0"/>
              <a:t> demands more subtle decompositions!</a:t>
            </a:r>
          </a:p>
          <a:p>
            <a:r>
              <a:rPr lang="en-US" dirty="0" smtClean="0"/>
              <a:t>General properties of </a:t>
            </a:r>
            <a:r>
              <a:rPr lang="en-US" dirty="0" err="1" smtClean="0"/>
              <a:t>EoF</a:t>
            </a:r>
            <a:r>
              <a:rPr lang="en-US" dirty="0" smtClean="0"/>
              <a:t> will be presented.</a:t>
            </a:r>
          </a:p>
          <a:p>
            <a:r>
              <a:rPr lang="en-US" dirty="0" smtClean="0"/>
              <a:t>Our analysis of </a:t>
            </a:r>
            <a:r>
              <a:rPr lang="en-US" dirty="0" err="1" smtClean="0"/>
              <a:t>EoF</a:t>
            </a:r>
            <a:r>
              <a:rPr lang="en-US" dirty="0" smtClean="0"/>
              <a:t> will be done for a general quantum bipartite system (therefore, again, algebraic structures will be essential).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1310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Entanglement of formation.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analysis of </a:t>
            </a:r>
            <a:r>
              <a:rPr lang="en-US" dirty="0" err="1" smtClean="0"/>
              <a:t>EoF</a:t>
            </a:r>
            <a:r>
              <a:rPr lang="en-US" dirty="0" smtClean="0"/>
              <a:t> demonstrates rather strikingly that the value of </a:t>
            </a:r>
            <a:r>
              <a:rPr lang="en-US" dirty="0" err="1" smtClean="0"/>
              <a:t>EoF</a:t>
            </a:r>
            <a:r>
              <a:rPr lang="en-US" dirty="0" smtClean="0"/>
              <a:t>, for a given state, can be approximated with arbitrary precision by a measurement of carefully </a:t>
            </a:r>
            <a:r>
              <a:rPr lang="en-US" smtClean="0"/>
              <a:t>selected observable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373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400" i="1" dirty="0" smtClean="0"/>
              <a:t> Quantum entanglement.</a:t>
            </a:r>
            <a:endParaRPr lang="en-US" sz="2400" i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i="1" dirty="0"/>
              <a:t>i</a:t>
            </a:r>
            <a:r>
              <a:rPr lang="en-US" b="1" i="1" dirty="0" smtClean="0"/>
              <a:t>nstead a quantum state may be given for a system as a whole!</a:t>
            </a:r>
          </a:p>
          <a:p>
            <a:pPr marL="0" indent="0">
              <a:buNone/>
            </a:pPr>
            <a:endParaRPr lang="en-US" i="1" dirty="0"/>
          </a:p>
          <a:p>
            <a:r>
              <a:rPr lang="en-US" i="1" dirty="0" smtClean="0"/>
              <a:t>The entanglement was the subject of Einstein-</a:t>
            </a:r>
            <a:r>
              <a:rPr lang="en-US" i="1" dirty="0" err="1" smtClean="0"/>
              <a:t>Podolski</a:t>
            </a:r>
            <a:r>
              <a:rPr lang="en-US" i="1" dirty="0" smtClean="0"/>
              <a:t>-Rosen paper.</a:t>
            </a:r>
          </a:p>
          <a:p>
            <a:endParaRPr lang="en-US" i="1" dirty="0"/>
          </a:p>
          <a:p>
            <a:r>
              <a:rPr lang="en-US" i="1" dirty="0" smtClean="0"/>
              <a:t>Correlations should be taken into account.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02357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PPT states.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 smtClean="0"/>
              <a:t>PPT state is a state such that its composition with the partial transposition is again a state.</a:t>
            </a:r>
          </a:p>
          <a:p>
            <a:r>
              <a:rPr lang="en-US" dirty="0" smtClean="0"/>
              <a:t>They exhibit (very) strong quantum correlations.</a:t>
            </a:r>
          </a:p>
          <a:p>
            <a:r>
              <a:rPr lang="en-US" dirty="0" smtClean="0"/>
              <a:t>We will give a detailed characterization of such states.</a:t>
            </a:r>
          </a:p>
          <a:p>
            <a:r>
              <a:rPr lang="en-US" dirty="0" smtClean="0"/>
              <a:t>The given description will rely on the theory of positive maps.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1973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PPT states.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that we will use a characterization of positive maps which can be formulated within the theory of tensor products.</a:t>
            </a:r>
            <a:endParaRPr lang="en-US" dirty="0"/>
          </a:p>
          <a:p>
            <a:r>
              <a:rPr lang="en-US" dirty="0" smtClean="0"/>
              <a:t>In that way, this type of strong entanglement will be characterized.</a:t>
            </a:r>
          </a:p>
          <a:p>
            <a:r>
              <a:rPr lang="en-US" dirty="0" smtClean="0"/>
              <a:t>All that will be done for a general quantum system.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124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Correlations.</a:t>
            </a:r>
            <a:endParaRPr lang="en-US" sz="2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729" y="1600200"/>
            <a:ext cx="5396542" cy="4525963"/>
          </a:xfrm>
        </p:spPr>
      </p:pic>
    </p:spTree>
    <p:extLst>
      <p:ext uri="{BB962C8B-B14F-4D97-AF65-F5344CB8AC3E}">
        <p14:creationId xmlns:p14="http://schemas.microsoft.com/office/powerpoint/2010/main" val="2376354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400" i="1" dirty="0" smtClean="0"/>
              <a:t> Quantum correlations.</a:t>
            </a:r>
            <a:endParaRPr lang="en-US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1676400"/>
            <a:ext cx="8305800" cy="44497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 smtClean="0"/>
              <a:t>However, quantum correlations are of different nature (</a:t>
            </a:r>
            <a:r>
              <a:rPr lang="en-US" i="1" dirty="0" err="1" smtClean="0"/>
              <a:t>cf</a:t>
            </a:r>
            <a:r>
              <a:rPr lang="en-US" i="1" dirty="0" smtClean="0"/>
              <a:t> quantum entanglement)!</a:t>
            </a:r>
          </a:p>
          <a:p>
            <a:r>
              <a:rPr lang="en-US" i="1" dirty="0" smtClean="0"/>
              <a:t>To explain them one needs:</a:t>
            </a:r>
          </a:p>
          <a:p>
            <a:r>
              <a:rPr lang="en-US" i="1" dirty="0" smtClean="0"/>
              <a:t>(1) to describe (classical) correlations,</a:t>
            </a:r>
          </a:p>
          <a:p>
            <a:r>
              <a:rPr lang="en-US" i="1" dirty="0" smtClean="0"/>
              <a:t>(2) to  give a characterization of states of a composite system,</a:t>
            </a:r>
          </a:p>
          <a:p>
            <a:r>
              <a:rPr lang="en-US" i="1" dirty="0" smtClean="0"/>
              <a:t>(3) to clarify the procedure of quantization.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96828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i="1" dirty="0" smtClean="0"/>
              <a:t> Quantization.</a:t>
            </a:r>
            <a:endParaRPr lang="en-US" sz="2400" i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Heisenberg; to explain the nature of energy levels it is necessary to use non-commutative </a:t>
            </a:r>
            <a:r>
              <a:rPr lang="en-US" dirty="0" smtClean="0"/>
              <a:t>calculus!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4038600"/>
            <a:ext cx="5870448" cy="180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79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229600" cy="4525963"/>
          </a:xfrm>
        </p:spPr>
        <p:txBody>
          <a:bodyPr>
            <a:normAutofit/>
          </a:bodyPr>
          <a:lstStyle/>
          <a:p>
            <a:pPr marL="571500" indent="-457200"/>
            <a:r>
              <a:rPr lang="en-US" sz="2800" dirty="0" smtClean="0"/>
              <a:t>An analysis of foundations of </a:t>
            </a:r>
            <a:r>
              <a:rPr lang="en-US" sz="2800" i="1" u="sng" dirty="0" smtClean="0"/>
              <a:t>Quantum Mechanics </a:t>
            </a:r>
            <a:r>
              <a:rPr lang="en-US" sz="2800" dirty="0" smtClean="0"/>
              <a:t>done by Einstein, </a:t>
            </a:r>
            <a:r>
              <a:rPr lang="en-US" sz="2800" dirty="0" err="1" smtClean="0"/>
              <a:t>Podolski</a:t>
            </a:r>
            <a:r>
              <a:rPr lang="en-US" sz="2800" dirty="0" smtClean="0"/>
              <a:t>, Rosen, </a:t>
            </a:r>
            <a:r>
              <a:rPr lang="en-US" sz="2800" dirty="0" err="1" smtClean="0"/>
              <a:t>Schroedinger</a:t>
            </a:r>
            <a:r>
              <a:rPr lang="en-US" sz="2800" dirty="0" smtClean="0"/>
              <a:t>, Bell, … is employing models having entanglement. </a:t>
            </a:r>
          </a:p>
          <a:p>
            <a:pPr marL="571500" indent="-457200"/>
            <a:r>
              <a:rPr lang="en-US" sz="2800" dirty="0" smtClean="0"/>
              <a:t>Such studies are inevitable to get an understanding of Quantum Mechanics.</a:t>
            </a:r>
          </a:p>
          <a:p>
            <a:pPr marL="571500" indent="-457200"/>
            <a:r>
              <a:rPr lang="en-US" sz="2800" i="1" u="sng" dirty="0" smtClean="0"/>
              <a:t>Quantum Information</a:t>
            </a:r>
            <a:r>
              <a:rPr lang="en-US" sz="2800" dirty="0" smtClean="0"/>
              <a:t> </a:t>
            </a:r>
            <a:r>
              <a:rPr lang="en-US" sz="2800" dirty="0"/>
              <a:t> </a:t>
            </a:r>
            <a:r>
              <a:rPr lang="en-US" sz="2800" dirty="0" smtClean="0"/>
              <a:t>is based on such (quantum!) correlations. For example: quantum computers will employ such correlations.</a:t>
            </a:r>
            <a:endParaRPr lang="en-US" sz="2800" i="1" u="sng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i="1" dirty="0" smtClean="0"/>
              <a:t>Why quantum correlations are important?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237602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i="1" dirty="0" smtClean="0"/>
              <a:t>What should be clarified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(1) How to see that the concept of quantum correlations is a phenomenon stemming from the rules of quantization?</a:t>
            </a:r>
          </a:p>
          <a:p>
            <a:r>
              <a:rPr lang="en-US" dirty="0" smtClean="0"/>
              <a:t>(2) How to define these correlations?</a:t>
            </a:r>
          </a:p>
          <a:p>
            <a:r>
              <a:rPr lang="en-US" dirty="0" smtClean="0"/>
              <a:t>(3) How one can measure such correlations?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10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400" i="1" u="sng" dirty="0" smtClean="0"/>
              <a:t>What should be taken into account?</a:t>
            </a:r>
            <a:endParaRPr lang="en-US" sz="2400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876" y="1600200"/>
            <a:ext cx="8229600" cy="4525963"/>
          </a:xfrm>
          <a:noFill/>
          <a:ln>
            <a:solidFill>
              <a:srgbClr val="92D050"/>
            </a:solidFill>
          </a:ln>
        </p:spPr>
        <p:txBody>
          <a:bodyPr/>
          <a:lstStyle/>
          <a:p>
            <a:r>
              <a:rPr lang="en-US" dirty="0" smtClean="0"/>
              <a:t>Classical physics </a:t>
            </a:r>
            <a:r>
              <a:rPr lang="en-US" sz="2800" i="1" dirty="0"/>
              <a:t> </a:t>
            </a:r>
            <a:r>
              <a:rPr lang="en-US" sz="2800" i="1" dirty="0" smtClean="0"/>
              <a:t>and</a:t>
            </a:r>
            <a:r>
              <a:rPr lang="en-US" dirty="0" smtClean="0"/>
              <a:t>  classical probability,</a:t>
            </a:r>
          </a:p>
          <a:p>
            <a:r>
              <a:rPr lang="en-US" dirty="0" smtClean="0"/>
              <a:t>quantum physics </a:t>
            </a:r>
            <a:r>
              <a:rPr lang="en-US" sz="2800" i="1" dirty="0" smtClean="0"/>
              <a:t>and</a:t>
            </a:r>
            <a:r>
              <a:rPr lang="en-US" dirty="0" smtClean="0"/>
              <a:t>  quantum probability,</a:t>
            </a:r>
          </a:p>
          <a:p>
            <a:r>
              <a:rPr lang="en-US" dirty="0"/>
              <a:t>t</a:t>
            </a:r>
            <a:r>
              <a:rPr lang="en-US" dirty="0" smtClean="0"/>
              <a:t>he structure of classical states </a:t>
            </a:r>
            <a:r>
              <a:rPr lang="en-US" sz="2800" i="1" dirty="0" smtClean="0"/>
              <a:t>versus  </a:t>
            </a:r>
            <a:r>
              <a:rPr lang="en-US" dirty="0" smtClean="0"/>
              <a:t>the structure of quantum states,</a:t>
            </a:r>
          </a:p>
          <a:p>
            <a:r>
              <a:rPr lang="en-US" dirty="0"/>
              <a:t>c</a:t>
            </a:r>
            <a:r>
              <a:rPr lang="en-US" dirty="0" smtClean="0"/>
              <a:t>lassical composite systems </a:t>
            </a:r>
            <a:r>
              <a:rPr lang="en-US" sz="2800" i="1" dirty="0" smtClean="0"/>
              <a:t>and</a:t>
            </a:r>
            <a:r>
              <a:rPr lang="en-US" dirty="0" smtClean="0"/>
              <a:t> quantum composite systems,</a:t>
            </a:r>
          </a:p>
          <a:p>
            <a:r>
              <a:rPr lang="en-US" dirty="0" smtClean="0"/>
              <a:t>How to obtain a state of subsystem?</a:t>
            </a:r>
          </a:p>
          <a:p>
            <a:pPr marL="0" indent="0">
              <a:buNone/>
            </a:pPr>
            <a:endParaRPr lang="en-US" sz="2800" i="1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75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951</TotalTime>
  <Words>1246</Words>
  <Application>Microsoft Office PowerPoint</Application>
  <PresentationFormat>Pokaz na ekranie (4:3)</PresentationFormat>
  <Paragraphs>127</Paragraphs>
  <Slides>31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31</vt:i4>
      </vt:variant>
    </vt:vector>
  </HeadingPairs>
  <TitlesOfParts>
    <vt:vector size="34" baseType="lpstr">
      <vt:lpstr>Arial</vt:lpstr>
      <vt:lpstr>Calibri</vt:lpstr>
      <vt:lpstr>Office Theme</vt:lpstr>
      <vt:lpstr>Quantum correlations.</vt:lpstr>
      <vt:lpstr> Quantum entanglement.</vt:lpstr>
      <vt:lpstr> Quantum entanglement.</vt:lpstr>
      <vt:lpstr>Correlations.</vt:lpstr>
      <vt:lpstr> Quantum correlations.</vt:lpstr>
      <vt:lpstr> Quantization.</vt:lpstr>
      <vt:lpstr>Why quantum correlations are important?</vt:lpstr>
      <vt:lpstr>What should be clarified.</vt:lpstr>
      <vt:lpstr>What should be taken into account?</vt:lpstr>
      <vt:lpstr>What should be taken into account?</vt:lpstr>
      <vt:lpstr>How to this end?</vt:lpstr>
      <vt:lpstr>Riemann approximations:</vt:lpstr>
      <vt:lpstr>Composite (compound) systems.</vt:lpstr>
      <vt:lpstr>Classical correlation functions.</vt:lpstr>
      <vt:lpstr>Rules for quantization.</vt:lpstr>
      <vt:lpstr>Observables and states.</vt:lpstr>
      <vt:lpstr>Tensor products.</vt:lpstr>
      <vt:lpstr>Mathematical tools:</vt:lpstr>
      <vt:lpstr>Toy models.</vt:lpstr>
      <vt:lpstr>An example of a ``toy = simplified’’ model:</vt:lpstr>
      <vt:lpstr>Decomposition theory.</vt:lpstr>
      <vt:lpstr>Decomposition theory.</vt:lpstr>
      <vt:lpstr>Decomposition theory.</vt:lpstr>
      <vt:lpstr>Quantum correlations.</vt:lpstr>
      <vt:lpstr>Quantum correlations.</vt:lpstr>
      <vt:lpstr>Bell inequalities.</vt:lpstr>
      <vt:lpstr>Bell inequalities.</vt:lpstr>
      <vt:lpstr>Entanglement of Formation.</vt:lpstr>
      <vt:lpstr>Entanglement of formation.</vt:lpstr>
      <vt:lpstr>PPT states.</vt:lpstr>
      <vt:lpstr>PPT states.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Quantum correlations</dc:title>
  <dc:creator>Wladyslaw Majewski</dc:creator>
  <cp:lastModifiedBy>Sylwia Mrozowska</cp:lastModifiedBy>
  <cp:revision>92</cp:revision>
  <dcterms:created xsi:type="dcterms:W3CDTF">2015-03-09T15:14:27Z</dcterms:created>
  <dcterms:modified xsi:type="dcterms:W3CDTF">2015-04-15T11:20:11Z</dcterms:modified>
</cp:coreProperties>
</file>